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86" d="100"/>
          <a:sy n="86" d="100"/>
        </p:scale>
        <p:origin x="-1536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vitado\Desktop\transparenci\GRAFICAS%20GENERALES%20DE%20DETENI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vitado\Desktop\transparenci\GRAFICAS%20PARA%20T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vitado\Desktop\transparenci\GRAFICAS%20PARA%20T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vitado\Desktop\transparenci\GRAFICAS%20PARA%20T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vitado\Desktop\transparenci\GRAFICAS%20PARA%20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view3D>
      <c:rAngAx val="1"/>
    </c:view3D>
    <c:plotArea>
      <c:layout/>
      <c:bar3DChart>
        <c:barDir val="col"/>
        <c:grouping val="clustered"/>
        <c:shape val="box"/>
        <c:axId val="60542336"/>
        <c:axId val="28505216"/>
        <c:axId val="0"/>
      </c:bar3DChart>
      <c:catAx>
        <c:axId val="60542336"/>
        <c:scaling>
          <c:orientation val="minMax"/>
        </c:scaling>
        <c:axPos val="b"/>
        <c:majorTickMark val="none"/>
        <c:tickLblPos val="nextTo"/>
        <c:crossAx val="28505216"/>
        <c:crosses val="autoZero"/>
        <c:auto val="1"/>
        <c:lblAlgn val="ctr"/>
        <c:lblOffset val="100"/>
      </c:catAx>
      <c:valAx>
        <c:axId val="285052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542336"/>
        <c:crosses val="autoZero"/>
        <c:crossBetween val="between"/>
        <c:majorUnit val="100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'2014'!$C$293:$C$294</c:f>
              <c:strCache>
                <c:ptCount val="1"/>
                <c:pt idx="0">
                  <c:v>FEMENINO FALTAS</c:v>
                </c:pt>
              </c:strCache>
            </c:strRef>
          </c:tx>
          <c:dLbls>
            <c:showVal val="1"/>
          </c:dLbls>
          <c:cat>
            <c:strRef>
              <c:f>'2014'!$B$295:$B$296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'2014'!$C$295:$C$296</c:f>
              <c:numCache>
                <c:formatCode>General</c:formatCode>
                <c:ptCount val="2"/>
                <c:pt idx="0">
                  <c:v>21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'2014'!$D$293:$D$294</c:f>
              <c:strCache>
                <c:ptCount val="1"/>
                <c:pt idx="0">
                  <c:v>FEMENINO DELITOS</c:v>
                </c:pt>
              </c:strCache>
            </c:strRef>
          </c:tx>
          <c:dLbls>
            <c:showVal val="1"/>
          </c:dLbls>
          <c:cat>
            <c:strRef>
              <c:f>'2014'!$B$295:$B$296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'2014'!$D$295:$D$296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'2014'!$E$260:$E$261</c:f>
              <c:strCache>
                <c:ptCount val="1"/>
                <c:pt idx="0">
                  <c:v>MASCULINO FALTAS </c:v>
                </c:pt>
              </c:strCache>
            </c:strRef>
          </c:tx>
          <c:dLbls>
            <c:showVal val="1"/>
          </c:dLbls>
          <c:cat>
            <c:strRef>
              <c:f>'2014'!$B$295:$B$296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'2014'!$E$295:$E$296</c:f>
              <c:numCache>
                <c:formatCode>General</c:formatCode>
                <c:ptCount val="2"/>
                <c:pt idx="0">
                  <c:v>277</c:v>
                </c:pt>
                <c:pt idx="1">
                  <c:v>129</c:v>
                </c:pt>
              </c:numCache>
            </c:numRef>
          </c:val>
        </c:ser>
        <c:ser>
          <c:idx val="3"/>
          <c:order val="3"/>
          <c:tx>
            <c:strRef>
              <c:f>'2014'!$F$260:$F$261</c:f>
              <c:strCache>
                <c:ptCount val="1"/>
                <c:pt idx="0">
                  <c:v>MASCULINO DELITOS</c:v>
                </c:pt>
              </c:strCache>
            </c:strRef>
          </c:tx>
          <c:dLbls>
            <c:showVal val="1"/>
          </c:dLbls>
          <c:cat>
            <c:strRef>
              <c:f>'2014'!$B$295:$B$296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'2014'!$F$295:$F$296</c:f>
              <c:numCache>
                <c:formatCode>General</c:formatCode>
                <c:ptCount val="2"/>
                <c:pt idx="0">
                  <c:v>17</c:v>
                </c:pt>
                <c:pt idx="1">
                  <c:v>3</c:v>
                </c:pt>
              </c:numCache>
            </c:numRef>
          </c:val>
        </c:ser>
        <c:axId val="61758848"/>
        <c:axId val="61768832"/>
      </c:barChart>
      <c:catAx>
        <c:axId val="61758848"/>
        <c:scaling>
          <c:orientation val="minMax"/>
        </c:scaling>
        <c:axPos val="b"/>
        <c:tickLblPos val="nextTo"/>
        <c:crossAx val="61768832"/>
        <c:crosses val="autoZero"/>
        <c:auto val="1"/>
        <c:lblAlgn val="ctr"/>
        <c:lblOffset val="100"/>
      </c:catAx>
      <c:valAx>
        <c:axId val="61768832"/>
        <c:scaling>
          <c:orientation val="minMax"/>
        </c:scaling>
        <c:delete val="1"/>
        <c:axPos val="l"/>
        <c:numFmt formatCode="General" sourceLinked="1"/>
        <c:tickLblPos val="none"/>
        <c:crossAx val="6175884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/>
              <a:t>CLASIFICACION Y CUANTIFICACIÓN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1.1694348855547973E-2"/>
          <c:y val="3.9032246167463751E-2"/>
          <c:w val="0.96784054064724312"/>
          <c:h val="0.80240519103727959"/>
        </c:manualLayout>
      </c:layout>
      <c:barChart>
        <c:barDir val="col"/>
        <c:grouping val="clustered"/>
        <c:ser>
          <c:idx val="0"/>
          <c:order val="0"/>
          <c:cat>
            <c:strRef>
              <c:f>MENSUAL!$N$91:$N$99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MENSUAL!$O$91:$O$99</c:f>
              <c:numCache>
                <c:formatCode>General</c:formatCode>
                <c:ptCount val="9"/>
                <c:pt idx="0">
                  <c:v>25</c:v>
                </c:pt>
                <c:pt idx="1">
                  <c:v>10</c:v>
                </c:pt>
                <c:pt idx="2">
                  <c:v>23</c:v>
                </c:pt>
                <c:pt idx="3">
                  <c:v>25</c:v>
                </c:pt>
                <c:pt idx="4">
                  <c:v>22</c:v>
                </c:pt>
                <c:pt idx="5">
                  <c:v>11</c:v>
                </c:pt>
                <c:pt idx="6">
                  <c:v>16</c:v>
                </c:pt>
                <c:pt idx="7">
                  <c:v>12</c:v>
                </c:pt>
                <c:pt idx="8">
                  <c:v>3</c:v>
                </c:pt>
              </c:numCache>
            </c:numRef>
          </c:val>
        </c:ser>
        <c:dLbls>
          <c:showVal val="1"/>
        </c:dLbls>
        <c:gapWidth val="152"/>
        <c:overlap val="-100"/>
        <c:axId val="62700160"/>
        <c:axId val="62718336"/>
      </c:barChart>
      <c:catAx>
        <c:axId val="6270016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s-MX"/>
          </a:p>
        </c:txPr>
        <c:crossAx val="62718336"/>
        <c:crosses val="autoZero"/>
        <c:auto val="1"/>
        <c:lblAlgn val="ctr"/>
        <c:lblOffset val="100"/>
      </c:catAx>
      <c:valAx>
        <c:axId val="62718336"/>
        <c:scaling>
          <c:orientation val="minMax"/>
        </c:scaling>
        <c:delete val="1"/>
        <c:axPos val="l"/>
        <c:numFmt formatCode="General" sourceLinked="1"/>
        <c:tickLblPos val="none"/>
        <c:crossAx val="62700160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MENSUAL!$B$9:$B$15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MENSUAL!$G$36:$G$42</c:f>
              <c:numCache>
                <c:formatCode>General</c:formatCode>
                <c:ptCount val="7"/>
                <c:pt idx="0">
                  <c:v>25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17</c:v>
                </c:pt>
                <c:pt idx="5">
                  <c:v>39</c:v>
                </c:pt>
                <c:pt idx="6">
                  <c:v>30</c:v>
                </c:pt>
              </c:numCache>
            </c:numRef>
          </c:val>
        </c:ser>
        <c:axId val="62742528"/>
        <c:axId val="62744064"/>
      </c:barChart>
      <c:catAx>
        <c:axId val="627425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62744064"/>
        <c:crosses val="autoZero"/>
        <c:auto val="1"/>
        <c:lblAlgn val="ctr"/>
        <c:lblOffset val="100"/>
      </c:catAx>
      <c:valAx>
        <c:axId val="62744064"/>
        <c:scaling>
          <c:orientation val="minMax"/>
        </c:scaling>
        <c:delete val="1"/>
        <c:axPos val="l"/>
        <c:numFmt formatCode="General" sourceLinked="1"/>
        <c:tickLblPos val="none"/>
        <c:crossAx val="6274252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MENSUAL!$B$21</c:f>
              <c:strCache>
                <c:ptCount val="1"/>
                <c:pt idx="0">
                  <c:v>ALCANCE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MENSUAL!$O$131:$R$131</c:f>
              <c:numCache>
                <c:formatCode>General</c:formatCode>
                <c:ptCount val="4"/>
                <c:pt idx="0">
                  <c:v>25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MENSUAL!$B$22</c:f>
              <c:strCache>
                <c:ptCount val="1"/>
                <c:pt idx="0">
                  <c:v>ATROPELLO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MENSUAL!$O$132:$R$132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MENSUAL!$B$23</c:f>
              <c:strCache>
                <c:ptCount val="1"/>
                <c:pt idx="0">
                  <c:v>CRUCERO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MENSUAL!$O$133:$R$133</c:f>
              <c:numCache>
                <c:formatCode>General</c:formatCode>
                <c:ptCount val="4"/>
                <c:pt idx="0">
                  <c:v>23</c:v>
                </c:pt>
                <c:pt idx="1">
                  <c:v>12</c:v>
                </c:pt>
                <c:pt idx="2">
                  <c:v>19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MENSUAL!$B$24</c:f>
              <c:strCache>
                <c:ptCount val="1"/>
                <c:pt idx="0">
                  <c:v>DIVERSO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MENSUAL!$O$134:$R$134</c:f>
              <c:numCache>
                <c:formatCode>General</c:formatCode>
                <c:ptCount val="4"/>
                <c:pt idx="0">
                  <c:v>25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MENSUAL!$B$25</c:f>
              <c:strCache>
                <c:ptCount val="1"/>
                <c:pt idx="0">
                  <c:v>ESTRELLAMIENTO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MENSUAL!$O$135:$R$135</c:f>
              <c:numCache>
                <c:formatCode>General</c:formatCode>
                <c:ptCount val="4"/>
                <c:pt idx="0">
                  <c:v>22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MENSUAL!$B$26</c:f>
              <c:strCache>
                <c:ptCount val="1"/>
                <c:pt idx="0">
                  <c:v>FRONTAL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MENSUAL!$O$136:$R$136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MENSUAL!$B$27</c:f>
              <c:strCache>
                <c:ptCount val="1"/>
                <c:pt idx="0">
                  <c:v>LATERAL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MENSUAL!$O$137:$R$137</c:f>
              <c:numCache>
                <c:formatCode>General</c:formatCode>
                <c:ptCount val="4"/>
                <c:pt idx="0">
                  <c:v>16</c:v>
                </c:pt>
                <c:pt idx="1">
                  <c:v>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MENSUAL!$B$28</c:f>
              <c:strCache>
                <c:ptCount val="1"/>
                <c:pt idx="0">
                  <c:v>SALIDA DE CAMINO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MENSUAL!$O$138:$R$138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MENSUAL!$B$29</c:f>
              <c:strCache>
                <c:ptCount val="1"/>
                <c:pt idx="0">
                  <c:v>VOLCADURA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MENSUAL!$O$139:$R$139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MENSUAL!$B$30</c:f>
              <c:strCache>
                <c:ptCount val="1"/>
                <c:pt idx="0">
                  <c:v>CAIDA DE PERSONA</c:v>
                </c:pt>
              </c:strCache>
            </c:strRef>
          </c:tx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MENSUAL!$O$30:$R$30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3">
                  <c:v>0</c:v>
                </c:pt>
              </c:numCache>
            </c:numRef>
          </c:val>
        </c:ser>
        <c:axId val="62987648"/>
        <c:axId val="63005824"/>
      </c:barChart>
      <c:catAx>
        <c:axId val="62987648"/>
        <c:scaling>
          <c:orientation val="minMax"/>
        </c:scaling>
        <c:axPos val="b"/>
        <c:tickLblPos val="nextTo"/>
        <c:crossAx val="63005824"/>
        <c:crosses val="autoZero"/>
        <c:auto val="1"/>
        <c:lblAlgn val="ctr"/>
        <c:lblOffset val="100"/>
      </c:catAx>
      <c:valAx>
        <c:axId val="63005824"/>
        <c:scaling>
          <c:orientation val="minMax"/>
        </c:scaling>
        <c:delete val="1"/>
        <c:axPos val="l"/>
        <c:numFmt formatCode="General" sourceLinked="1"/>
        <c:tickLblPos val="none"/>
        <c:crossAx val="629876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autoTitleDeleted val="1"/>
    <c:plotArea>
      <c:layout>
        <c:manualLayout>
          <c:layoutTarget val="inner"/>
          <c:xMode val="edge"/>
          <c:yMode val="edge"/>
          <c:x val="9.9735848526955828E-2"/>
          <c:y val="0"/>
          <c:w val="0.9002641514730445"/>
          <c:h val="0.71106456692913389"/>
        </c:manualLayout>
      </c:layout>
      <c:barChart>
        <c:barDir val="col"/>
        <c:grouping val="clustered"/>
        <c:ser>
          <c:idx val="0"/>
          <c:order val="0"/>
          <c:tx>
            <c:strRef>
              <c:f>MENSUAL!$B$54</c:f>
              <c:strCache>
                <c:ptCount val="1"/>
                <c:pt idx="0">
                  <c:v>SIN DATOS POR HUIDA</c:v>
                </c:pt>
              </c:strCache>
            </c:strRef>
          </c:tx>
          <c:cat>
            <c:strRef>
              <c:f>MENSUAL!$O$53:$R$53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MENSUAL!$O$150:$R$150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MENSUAL!$B$55</c:f>
              <c:strCache>
                <c:ptCount val="1"/>
                <c:pt idx="0">
                  <c:v>EBRIEDAD COMPLETA</c:v>
                </c:pt>
              </c:strCache>
            </c:strRef>
          </c:tx>
          <c:cat>
            <c:multiLvlStrRef>
              <c:f>MENSUAL!$O$15:$R$53</c:f>
              <c:multiLvlStrCache>
                <c:ptCount val="4"/>
                <c:lvl>
                  <c:pt idx="0">
                    <c:v>ACCIDENTES POR CONDICIONES DEL CONDUCTOR</c:v>
                  </c:pt>
                  <c:pt idx="1">
                    <c:v>ACCIDENTES CON LESIONADOS POR CONDICIONES DEL CONDUCTOR</c:v>
                  </c:pt>
                  <c:pt idx="2">
                    <c:v>TOTAL DE LESIONADOS  POR CONDICIONES DEL CONDUCTOR</c:v>
                  </c:pt>
                  <c:pt idx="3">
                    <c:v>MUERTOS  POR CONDICIONES DEL CONDUCTOR</c:v>
                  </c:pt>
                </c:lvl>
                <c:lvl>
                  <c:pt idx="0">
                    <c:v>98</c:v>
                  </c:pt>
                </c:lvl>
                <c:lvl>
                  <c:pt idx="0">
                    <c:v>0</c:v>
                  </c:pt>
                </c:lvl>
                <c:lvl>
                  <c:pt idx="0">
                    <c:v>0</c:v>
                  </c:pt>
                </c:lvl>
                <c:lvl>
                  <c:pt idx="0">
                    <c:v>0</c:v>
                  </c:pt>
                </c:lvl>
                <c:lvl>
                  <c:pt idx="0">
                    <c:v>2</c:v>
                  </c:pt>
                </c:lvl>
                <c:lvl>
                  <c:pt idx="0">
                    <c:v>4</c:v>
                  </c:pt>
                </c:lvl>
                <c:lvl>
                  <c:pt idx="0">
                    <c:v>14</c:v>
                  </c:pt>
                </c:lvl>
                <c:lvl>
                  <c:pt idx="0">
                    <c:v>12</c:v>
                  </c:pt>
                </c:lvl>
                <c:lvl>
                  <c:pt idx="0">
                    <c:v>16</c:v>
                  </c:pt>
                </c:lvl>
                <c:lvl>
                  <c:pt idx="0">
                    <c:v>20</c:v>
                  </c:pt>
                </c:lvl>
                <c:lvl>
                  <c:pt idx="0">
                    <c:v>15</c:v>
                  </c:pt>
                </c:lvl>
                <c:lvl>
                  <c:pt idx="0">
                    <c:v>3</c:v>
                  </c:pt>
                </c:lvl>
                <c:lvl>
                  <c:pt idx="0">
                    <c:v>12</c:v>
                  </c:pt>
                </c:lvl>
                <c:lvl>
                  <c:pt idx="0">
                    <c:v>TOTAL DE ACCIDENTES</c:v>
                  </c:pt>
                  <c:pt idx="1">
                    <c:v>ACCIDENTES VIALES CON LESIONADOS</c:v>
                  </c:pt>
                  <c:pt idx="2">
                    <c:v>CANTIDAD DE LESIONADOS REGISTRADOS</c:v>
                  </c:pt>
                  <c:pt idx="3">
                    <c:v>MUERTOS</c:v>
                  </c:pt>
                </c:lvl>
                <c:lvl>
                  <c:pt idx="0">
                    <c:v>98</c:v>
                  </c:pt>
                  <c:pt idx="1">
                    <c:v>20</c:v>
                  </c:pt>
                  <c:pt idx="2">
                    <c:v>39</c:v>
                  </c:pt>
                  <c:pt idx="3">
                    <c:v>1</c:v>
                  </c:pt>
                </c:lvl>
                <c:lvl>
                  <c:pt idx="0">
                    <c:v>0</c:v>
                  </c:pt>
                  <c:pt idx="1">
                    <c:v>0</c:v>
                  </c:pt>
                  <c:pt idx="3">
                    <c:v>0</c:v>
                  </c:pt>
                </c:lvl>
                <c:lvl>
                  <c:pt idx="0">
                    <c:v>0</c:v>
                  </c:pt>
                  <c:pt idx="1">
                    <c:v>0</c:v>
                  </c:pt>
                  <c:pt idx="3">
                    <c:v>0</c:v>
                  </c:pt>
                </c:lvl>
                <c:lvl>
                  <c:pt idx="0">
                    <c:v>0</c:v>
                  </c:pt>
                  <c:pt idx="1">
                    <c:v>0</c:v>
                  </c:pt>
                  <c:pt idx="3">
                    <c:v>0</c:v>
                  </c:pt>
                </c:lvl>
                <c:lvl>
                  <c:pt idx="0">
                    <c:v>2</c:v>
                  </c:pt>
                  <c:pt idx="1">
                    <c:v>1</c:v>
                  </c:pt>
                  <c:pt idx="2">
                    <c:v>1</c:v>
                  </c:pt>
                  <c:pt idx="3">
                    <c:v>0</c:v>
                  </c:pt>
                </c:lvl>
                <c:lvl>
                  <c:pt idx="0">
                    <c:v>4</c:v>
                  </c:pt>
                  <c:pt idx="1">
                    <c:v>1</c:v>
                  </c:pt>
                  <c:pt idx="2">
                    <c:v>3</c:v>
                  </c:pt>
                  <c:pt idx="3">
                    <c:v>0</c:v>
                  </c:pt>
                </c:lvl>
                <c:lvl>
                  <c:pt idx="0">
                    <c:v>14</c:v>
                  </c:pt>
                  <c:pt idx="1">
                    <c:v>3</c:v>
                  </c:pt>
                  <c:pt idx="2">
                    <c:v>4</c:v>
                  </c:pt>
                  <c:pt idx="3">
                    <c:v>0</c:v>
                  </c:pt>
                </c:lvl>
                <c:lvl>
                  <c:pt idx="0">
                    <c:v>12</c:v>
                  </c:pt>
                  <c:pt idx="1">
                    <c:v>6</c:v>
                  </c:pt>
                  <c:pt idx="2">
                    <c:v>15</c:v>
                  </c:pt>
                  <c:pt idx="3">
                    <c:v>1</c:v>
                  </c:pt>
                </c:lvl>
                <c:lvl>
                  <c:pt idx="0">
                    <c:v>16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</c:lvl>
                <c:lvl>
                  <c:pt idx="0">
                    <c:v>20</c:v>
                  </c:pt>
                  <c:pt idx="1">
                    <c:v>1</c:v>
                  </c:pt>
                  <c:pt idx="2">
                    <c:v>4</c:v>
                  </c:pt>
                  <c:pt idx="3">
                    <c:v>0</c:v>
                  </c:pt>
                </c:lvl>
                <c:lvl>
                  <c:pt idx="0">
                    <c:v>15</c:v>
                  </c:pt>
                  <c:pt idx="1">
                    <c:v>5</c:v>
                  </c:pt>
                  <c:pt idx="2">
                    <c:v>7</c:v>
                  </c:pt>
                  <c:pt idx="3">
                    <c:v>0</c:v>
                  </c:pt>
                </c:lvl>
                <c:lvl>
                  <c:pt idx="0">
                    <c:v>3</c:v>
                  </c:pt>
                  <c:pt idx="1">
                    <c:v>2</c:v>
                  </c:pt>
                  <c:pt idx="2">
                    <c:v>2</c:v>
                  </c:pt>
                  <c:pt idx="3">
                    <c:v>0</c:v>
                  </c:pt>
                </c:lvl>
                <c:lvl>
                  <c:pt idx="0">
                    <c:v>12</c:v>
                  </c:pt>
                  <c:pt idx="1">
                    <c:v>1</c:v>
                  </c:pt>
                  <c:pt idx="2">
                    <c:v>3</c:v>
                  </c:pt>
                  <c:pt idx="3">
                    <c:v>0</c:v>
                  </c:pt>
                </c:lvl>
                <c:lvl>
                  <c:pt idx="0">
                    <c:v>TOTAL DE ACCIDENTES</c:v>
                  </c:pt>
                  <c:pt idx="1">
                    <c:v>ACCIDENTES VIALES CON LESIONADOS</c:v>
                  </c:pt>
                  <c:pt idx="2">
                    <c:v>CANTIDAD DE LESIONADOS REGISTRADOS</c:v>
                  </c:pt>
                  <c:pt idx="3">
                    <c:v>MUERTOS</c:v>
                  </c:pt>
                </c:lvl>
              </c:multiLvlStrCache>
            </c:multiLvlStrRef>
          </c:cat>
          <c:val>
            <c:numRef>
              <c:f>MENSUAL!$O$151:$R$151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MENSUAL!$B$56</c:f>
              <c:strCache>
                <c:ptCount val="1"/>
                <c:pt idx="0">
                  <c:v>EBRIEDAD INCOMPLETA</c:v>
                </c:pt>
              </c:strCache>
            </c:strRef>
          </c:tx>
          <c:cat>
            <c:strRef>
              <c:f>MENSUAL!$O$53:$R$53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MENSUAL!$O$152:$R$152</c:f>
              <c:numCache>
                <c:formatCode>General</c:formatCode>
                <c:ptCount val="4"/>
                <c:pt idx="0">
                  <c:v>22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MENSUAL!$B$57</c:f>
              <c:strCache>
                <c:ptCount val="1"/>
                <c:pt idx="0">
                  <c:v>NO EBRIEDAD</c:v>
                </c:pt>
              </c:strCache>
            </c:strRef>
          </c:tx>
          <c:cat>
            <c:strRef>
              <c:f>MENSUAL!$O$53:$R$53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MENSUAL!$O$153:$R$153</c:f>
              <c:numCache>
                <c:formatCode>General</c:formatCode>
                <c:ptCount val="4"/>
                <c:pt idx="0">
                  <c:v>92</c:v>
                </c:pt>
                <c:pt idx="1">
                  <c:v>28</c:v>
                </c:pt>
                <c:pt idx="2">
                  <c:v>41</c:v>
                </c:pt>
                <c:pt idx="3">
                  <c:v>0</c:v>
                </c:pt>
              </c:numCache>
            </c:numRef>
          </c:val>
        </c:ser>
        <c:overlap val="-20"/>
        <c:axId val="63131648"/>
        <c:axId val="63133184"/>
      </c:barChart>
      <c:catAx>
        <c:axId val="63131648"/>
        <c:scaling>
          <c:orientation val="minMax"/>
        </c:scaling>
        <c:axPos val="b"/>
        <c:majorTickMark val="none"/>
        <c:tickLblPos val="nextTo"/>
        <c:crossAx val="63133184"/>
        <c:crosses val="autoZero"/>
        <c:auto val="1"/>
        <c:lblAlgn val="ctr"/>
        <c:lblOffset val="100"/>
      </c:catAx>
      <c:valAx>
        <c:axId val="631331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3131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25/06/2015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23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Mayo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DE  MAYO DE  2015.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mayo clasificadas por rangos de edades y género.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1 Gráfico"/>
          <p:cNvGraphicFramePr/>
          <p:nvPr/>
        </p:nvGraphicFramePr>
        <p:xfrm>
          <a:off x="214290" y="5286380"/>
          <a:ext cx="650085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28 Gráfico"/>
          <p:cNvGraphicFramePr/>
          <p:nvPr/>
        </p:nvGraphicFramePr>
        <p:xfrm>
          <a:off x="214290" y="5286380"/>
          <a:ext cx="650085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mayo 2015. Clasificados por tipos de accidentes.</a:t>
            </a:r>
          </a:p>
        </p:txBody>
      </p:sp>
      <p:graphicFrame>
        <p:nvGraphicFramePr>
          <p:cNvPr id="18" name="6 Gráfico"/>
          <p:cNvGraphicFramePr/>
          <p:nvPr/>
        </p:nvGraphicFramePr>
        <p:xfrm>
          <a:off x="0" y="2428860"/>
          <a:ext cx="70009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7 Gráfico"/>
          <p:cNvGraphicFramePr/>
          <p:nvPr/>
        </p:nvGraphicFramePr>
        <p:xfrm>
          <a:off x="1" y="5572132"/>
          <a:ext cx="6858000" cy="357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 los accidentes con lesionados indicados en la gráfica, hubo algunos que llegaron a ocasionar hasta 5 lesionados en un solo parte de accidente.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y fallecimientos 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Gráfico"/>
          <p:cNvGraphicFramePr/>
          <p:nvPr/>
        </p:nvGraphicFramePr>
        <p:xfrm>
          <a:off x="137390" y="1785918"/>
          <a:ext cx="6583220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57166" y="6429389"/>
            <a:ext cx="61436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147 accidentes con 55 lesionados y 0 muerto de 147 accidentes observados en el mes de mayo 2015.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mayo :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1° Eloy Cavazos y Club Alegría.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2° San Roque y Valle Sur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3° Arturo B. de la Garza y  Camino a la Paz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4° </a:t>
            </a:r>
            <a:r>
              <a:rPr lang="es-MX" sz="1000" dirty="0" err="1" smtClean="0">
                <a:latin typeface="Arial" pitchFamily="34" charset="0"/>
                <a:cs typeface="Arial" pitchFamily="34" charset="0"/>
              </a:rPr>
              <a:t>Carr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. Reynosa y Kilometro 22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mgga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graphicFrame>
        <p:nvGraphicFramePr>
          <p:cNvPr id="12" name="11 Gráfico"/>
          <p:cNvGraphicFramePr/>
          <p:nvPr/>
        </p:nvGraphicFramePr>
        <p:xfrm>
          <a:off x="0" y="1643042"/>
          <a:ext cx="662420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75</Words>
  <Application>Microsoft Office PowerPoint</Application>
  <PresentationFormat>Presentación en pantalla (4:3)</PresentationFormat>
  <Paragraphs>70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232</cp:revision>
  <cp:lastPrinted>2013-04-09T01:32:33Z</cp:lastPrinted>
  <dcterms:created xsi:type="dcterms:W3CDTF">2013-05-04T00:53:54Z</dcterms:created>
  <dcterms:modified xsi:type="dcterms:W3CDTF">2015-06-25T17:22:52Z</dcterms:modified>
</cp:coreProperties>
</file>